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98"/>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365" r:id="rId70"/>
    <p:sldId id="366" r:id="rId71"/>
    <p:sldId id="297" r:id="rId72"/>
    <p:sldId id="367" r:id="rId73"/>
    <p:sldId id="368" r:id="rId74"/>
    <p:sldId id="369" r:id="rId75"/>
    <p:sldId id="371" r:id="rId76"/>
    <p:sldId id="370" r:id="rId77"/>
    <p:sldId id="372" r:id="rId78"/>
    <p:sldId id="373" r:id="rId79"/>
    <p:sldId id="374" r:id="rId80"/>
    <p:sldId id="383" r:id="rId81"/>
    <p:sldId id="384" r:id="rId82"/>
    <p:sldId id="386" r:id="rId83"/>
    <p:sldId id="375" r:id="rId84"/>
    <p:sldId id="262" r:id="rId85"/>
    <p:sldId id="263" r:id="rId86"/>
    <p:sldId id="376" r:id="rId87"/>
    <p:sldId id="377" r:id="rId88"/>
    <p:sldId id="382" r:id="rId89"/>
    <p:sldId id="381" r:id="rId90"/>
    <p:sldId id="380" r:id="rId91"/>
    <p:sldId id="379" r:id="rId92"/>
    <p:sldId id="378" r:id="rId93"/>
    <p:sldId id="264" r:id="rId94"/>
    <p:sldId id="336" r:id="rId95"/>
    <p:sldId id="335" r:id="rId96"/>
    <p:sldId id="266" r:id="rId97"/>
  </p:sldIdLst>
  <p:sldSz cx="9144000" cy="5143500" type="screen16x9"/>
  <p:notesSz cx="6858000" cy="9144000"/>
  <p:embeddedFontLst>
    <p:embeddedFont>
      <p:font typeface="Century Gothic" panose="020B0502020202020204" pitchFamily="34" charset="0"/>
      <p:regular r:id="rId99"/>
      <p:bold r:id="rId100"/>
      <p:italic r:id="rId101"/>
      <p:boldItalic r:id="rId102"/>
    </p:embeddedFont>
    <p:embeddedFont>
      <p:font typeface="Nunito" pitchFamily="2" charset="0"/>
      <p:regular r:id="rId103"/>
      <p:bold r:id="rId104"/>
      <p:italic r:id="rId105"/>
      <p:boldItalic r:id="rId106"/>
    </p:embeddedFont>
    <p:embeddedFont>
      <p:font typeface="Nunito ExtraBold" pitchFamily="2" charset="0"/>
      <p:bold r:id="rId107"/>
      <p:boldItalic r:id="rId108"/>
    </p:embeddedFont>
    <p:embeddedFont>
      <p:font typeface="Nunito SemiBold"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4.fntdata"/><Relationship Id="rId16" Type="http://schemas.openxmlformats.org/officeDocument/2006/relationships/slide" Target="slides/slide13.xml"/><Relationship Id="rId107" Type="http://schemas.openxmlformats.org/officeDocument/2006/relationships/font" Target="fonts/font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4.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8.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2.fntdata"/><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85D620C-0897-1FA2-1F9C-1F5AA8993672}"/>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CFD4C9BA-9C93-3633-DE18-682BF892A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2BF3E327-F4A2-D29A-5841-B516823283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8930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483FBCB-6D64-8970-2917-81154FED6AF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DB8F8CAF-3C01-D85F-312E-B98D8CE01B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ACBB495F-C80C-C570-C461-D399295367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557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76130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7BA83EBC-28A6-F3A3-9337-D5CFBA1A3E1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B14F5B2-A7F6-5602-6B27-70883062A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23D6A64F-4592-6008-5998-95B2D29775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43841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878C9B32-957C-02A0-159B-87D576E0143D}"/>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811BC7C2-DA31-5AF2-60DB-6CBE56CB4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73C2A9D5-AFE9-D8E2-5705-CA808AA0C0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25722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93FDCFF-8515-98AF-6D7B-30D045ACF0F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F12990A-B79A-D8C3-36AB-3C4B89F7E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12F50C64-CF53-C8FE-5DD2-7C7061D4C7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8240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BD25659-8746-5EF7-15EE-A703F882A47B}"/>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578AC68-9E52-E4C1-C4AE-8A0ED97C1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C818AD88-DA4E-93D4-D049-88A8262BA9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20643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79531BB-1156-6979-BA8D-3381ACAB7BB8}"/>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FFB7A539-F3CB-26B4-0B8B-28F44D33B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487089FB-F292-3F57-FEAB-8B61B42D1F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59720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A7C63138-711C-3F01-C843-1268F7BDB30A}"/>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F30D938-6263-E725-BE83-9DAB8B419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AF3EA10F-02AB-23C7-BC8B-B0E091C27E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1794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04E197F-548C-9D0F-31C4-F742D9137F16}"/>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DACC7D9-8F67-5290-182C-3CA7A3664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EC5548E2-1F53-19C8-AFFB-616D53B3B2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99221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EB41123-4D3E-58E6-9756-456830C8492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960BE97-1F76-A4F6-9545-C2AF81BAD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C4C858F-9283-F291-8CC8-CB0D7C29E5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39851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2EB447D-DC98-48F6-0ED9-E4D7D5DDC6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324A922C-ABCB-A3AD-5E49-50F8FCAA39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F3E53C89-7BBD-A69A-BEDE-90D61F75B79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44657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FF1F530E-8145-468D-324D-C06C413CEC7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DA7DD66-2F1F-D4F3-E065-35AEE713A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E737AB60-C078-CC0B-4BFA-3BA4AB2149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86156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958A55-4107-E5D3-C217-F45B633FEF1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2246EB-8F3C-58A9-EF5A-3ABF5F2539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67D38F38-E2E6-281D-5106-E50D2E809D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857548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C426030-4718-B8C2-669B-216C868D43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18A7A3-57CD-50DE-AD5E-CC42A7B4F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3" name="Google Shape;173;g2cd30dbf4aa_0_267:notes">
            <a:extLst>
              <a:ext uri="{FF2B5EF4-FFF2-40B4-BE49-F238E27FC236}">
                <a16:creationId xmlns:a16="http://schemas.microsoft.com/office/drawing/2014/main" id="{59EDBB9C-FCA7-38B3-D3C6-36E40D34D5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24106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26266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B98B0E8-FA74-B67C-7B3D-78501746389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6FBD9DF7-8F99-F380-E5D9-64613833F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D52B27C5-423B-5906-E942-1AA4D09345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43443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9ED8D15-5BA8-F0E7-ADED-A699994FFD0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B1DBF9C-A52D-49B1-9DAA-455C490B9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C0826819-4228-4ADF-99AD-B601B99CE1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357194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AF7914F-6DA1-187F-5FD8-30A898330B2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838F09A-23A6-CFE4-1792-E69CDC9804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6A923149-03E7-514D-FEE6-AF083FC723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433248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B754ABD-4804-7684-3328-6B80C8B24AD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04755131-7F6D-4B4E-F9A1-CDEC2847AB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3ECDE246-F49E-1543-C167-5807BC022A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28028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CE7AFAB-7286-537B-FCF5-BCE22A352C93}"/>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DD1B2BB-7CD0-CBB5-9D59-4E1C02606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CCC45601-A24E-6BE9-CE84-8557522BA1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568073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2A71AE7-1546-EE0A-31B0-7C79EF91391E}"/>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F0FC7E6-CED9-50CC-FC9B-4C111F2C60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F35B413E-6ED8-FADA-0525-B35973E1CA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7398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49796CA-44E7-C2C6-D32B-4BA507B24A4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B0649A95-8DAD-53B4-90B7-ADE155E016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79" name="Google Shape;179;g2cd30dbf4aa_0_277:notes">
            <a:extLst>
              <a:ext uri="{FF2B5EF4-FFF2-40B4-BE49-F238E27FC236}">
                <a16:creationId xmlns:a16="http://schemas.microsoft.com/office/drawing/2014/main" id="{C7A68661-5324-AD57-14A2-ECAA0E46D5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497007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905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34927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834570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dirty="0"/>
          </a:p>
        </p:txBody>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94</a:t>
            </a:fld>
            <a:endParaRPr sz="1200" b="0" i="0" u="none" strike="noStrike" cap="none" dirty="0">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dirty="0">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dirty="0">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dirty="0">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dirty="0">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dirty="0"/>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70954" y="961142"/>
            <a:ext cx="8629800" cy="38930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For our purposes, we’ll be using the GT for comparison by hand.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a:t>
            </a:r>
            <a:r>
              <a:rPr lang="en-US" sz="1400" b="1" dirty="0"/>
              <a:t>GT</a:t>
            </a:r>
            <a:r>
              <a:rPr lang="en-US" sz="1400" dirty="0"/>
              <a: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1625262" y="4202099"/>
            <a:ext cx="5318677" cy="572700"/>
          </a:xfrm>
        </p:spPr>
        <p:txBody>
          <a:bodyPr/>
          <a:lstStyle/>
          <a:p>
            <a:pPr marL="133350" indent="0">
              <a:buNone/>
            </a:pPr>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2549895" y="4330087"/>
            <a:ext cx="3825909" cy="572700"/>
          </a:xfrm>
        </p:spPr>
        <p:txBody>
          <a:bodyPr/>
          <a:lstStyle/>
          <a:p>
            <a:pPr marL="133350" indent="0">
              <a:buNone/>
            </a:pPr>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a:t>Suggested_Action: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Customer_ID, Category, Tags, Suggested_Action,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Suggested_Action in quotes</a:t>
            </a:r>
          </a:p>
          <a:p>
            <a:pPr lvl="0"/>
            <a:r>
              <a:rPr lang="en-US" sz="1000" dirty="0"/>
              <a:t>Suggested_Action: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830257"/>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settings,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dirty="0">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dirty="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449963" y="4271083"/>
            <a:ext cx="4244074"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353752" y="4470460"/>
            <a:ext cx="4218196"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settings,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405316" y="4093833"/>
            <a:ext cx="4115068"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16301" y="4572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153414" y="4376223"/>
            <a:ext cx="3675056"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2" y="615602"/>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a:t>Suggested_Action: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Customer_ID, Category, Tags, Suggested_Action,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Suggested_Action in quotes</a:t>
            </a:r>
          </a:p>
          <a:p>
            <a:pPr lvl="0"/>
            <a:r>
              <a:rPr lang="en-US" sz="1000" dirty="0"/>
              <a:t>Suggested_Action: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thai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definition settings,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1805279" y="4286702"/>
            <a:ext cx="4713209"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545178" y="4438943"/>
            <a:ext cx="4053643"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99823" y="752683"/>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a:t>Suggested_Action: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Customer_ID, Category, Tags, Suggested_Action,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Suggested_Action in quotes</a:t>
            </a:r>
          </a:p>
          <a:p>
            <a:pPr lvl="0"/>
            <a:r>
              <a:rPr lang="en-US" sz="1000" dirty="0"/>
              <a:t>Suggested_Action: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240311" y="4215178"/>
            <a:ext cx="4445077"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(CoT)</a:t>
            </a:r>
          </a:p>
          <a:p>
            <a:pPr marL="939800" lvl="1" indent="-342900">
              <a:spcBef>
                <a:spcPts val="400"/>
              </a:spcBef>
              <a:buClr>
                <a:schemeClr val="dk1"/>
              </a:buClr>
              <a:buSzPts val="1400"/>
              <a:buFont typeface="Wingdings" panose="05000000000000000000" pitchFamily="2" charset="2"/>
              <a:buChar char="§"/>
            </a:pPr>
            <a:r>
              <a:rPr lang="en-US" sz="1200" dirty="0"/>
              <a:t>Few-Shot CoT</a:t>
            </a:r>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1885282" y="4390817"/>
            <a:ext cx="4472578"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CoT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Suggested_Action: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Customer_ID, Category, Tags, Suggested_Action, Confidence</a:t>
            </a:r>
          </a:p>
          <a:p>
            <a:pPr marL="133350" indent="0">
              <a:buNone/>
            </a:pPr>
            <a:r>
              <a:rPr lang="en-US" sz="1000" b="1" dirty="0"/>
              <a:t>Rules:</a:t>
            </a:r>
            <a:endParaRPr lang="en-US" sz="1000" dirty="0"/>
          </a:p>
          <a:p>
            <a:pPr lvl="0"/>
            <a:r>
              <a:rPr lang="en-US" sz="1000" dirty="0"/>
              <a:t>Wrap Tags in quotes </a:t>
            </a:r>
          </a:p>
          <a:p>
            <a:pPr lvl="0"/>
            <a:r>
              <a:rPr lang="en-US" sz="1000" dirty="0"/>
              <a:t>Wrap Suggested_Action in quotes</a:t>
            </a:r>
          </a:p>
          <a:p>
            <a:pPr lvl="0"/>
            <a:r>
              <a:rPr lang="en-US" sz="1000" dirty="0"/>
              <a:t>Suggested_Action: 10 words max, no commas</a:t>
            </a:r>
          </a:p>
          <a:p>
            <a:pPr lvl="0"/>
            <a:r>
              <a:rPr lang="en-US" sz="1000" dirty="0"/>
              <a:t>One row per customer</a:t>
            </a:r>
          </a:p>
          <a:p>
            <a:endParaRPr lang="en-US" sz="1000" dirty="0"/>
          </a:p>
          <a:p>
            <a:pPr marL="133350" indent="0">
              <a:buNone/>
            </a:pPr>
            <a:r>
              <a:rPr lang="en-US" sz="1000" dirty="0"/>
              <a:t>Run above Zero-Shot CoT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(CoT)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CoT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CoT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203230" y="4229831"/>
            <a:ext cx="5126038" cy="572700"/>
          </a:xfrm>
        </p:spPr>
        <p:txBody>
          <a:bodyPr/>
          <a:lstStyle/>
          <a:p>
            <a:pPr marL="133350" indent="0">
              <a:buNone/>
            </a:pPr>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1873731" y="4452763"/>
            <a:ext cx="4266322"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594983"/>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(CoT)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(CoT) Prompt:</a:t>
            </a:r>
          </a:p>
          <a:p>
            <a:pPr marL="425450" indent="-285750">
              <a:spcBef>
                <a:spcPts val="400"/>
              </a:spcBef>
              <a:buClr>
                <a:schemeClr val="dk1"/>
              </a:buClr>
              <a:buSzPts val="1400"/>
            </a:pPr>
            <a:r>
              <a:rPr lang="en-US" sz="1400" dirty="0"/>
              <a:t>Instructions along with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model results agreement with </a:t>
            </a:r>
            <a:r>
              <a:rPr lang="en-US" sz="1400" b="1" dirty="0"/>
              <a:t>Ground Truth</a:t>
            </a:r>
            <a:r>
              <a:rPr lang="en-US" sz="1400" dirty="0"/>
              <a:t> labels.</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CoT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Suggested_Action: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Customer_ID, Category, Tags, Suggested_Action, Confidence</a:t>
            </a:r>
          </a:p>
          <a:p>
            <a:pPr marL="133350" indent="0">
              <a:buNone/>
            </a:pPr>
            <a:r>
              <a:rPr lang="en-US" sz="1000" b="1" dirty="0"/>
              <a:t>Rules:</a:t>
            </a:r>
            <a:endParaRPr lang="en-US" sz="1000" dirty="0"/>
          </a:p>
          <a:p>
            <a:pPr lvl="0"/>
            <a:r>
              <a:rPr lang="en-US" sz="1000" dirty="0"/>
              <a:t>Wrap Tags in quotes </a:t>
            </a:r>
          </a:p>
          <a:p>
            <a:pPr lvl="0"/>
            <a:r>
              <a:rPr lang="en-US" sz="1000" dirty="0"/>
              <a:t>Wrap Suggested_Action in quotes</a:t>
            </a:r>
          </a:p>
          <a:p>
            <a:pPr lvl="0"/>
            <a:r>
              <a:rPr lang="en-US" sz="1000" dirty="0"/>
              <a:t>Suggested_Action: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786352"/>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thai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thai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696971"/>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64196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CoT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CoT prompt shows a significant improvement in alignment with the Ground Truth compared to the Zero-Shot CoT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1922445" y="4281521"/>
            <a:ext cx="4071623"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203740" y="4426783"/>
            <a:ext cx="3688806"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CoT</a:t>
            </a:r>
          </a:p>
          <a:p>
            <a:pPr lvl="1">
              <a:spcBef>
                <a:spcPts val="400"/>
              </a:spcBef>
            </a:pPr>
            <a:r>
              <a:rPr lang="en-US" dirty="0"/>
              <a:t>Few-Shot CoT</a:t>
            </a:r>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a:t>
            </a:r>
            <a:r>
              <a:rPr lang="en-US" sz="1200" b="1" dirty="0"/>
              <a:t>Few-Shot CoT Prompt</a:t>
            </a:r>
            <a:r>
              <a:rPr lang="en-US" sz="1200" dirty="0"/>
              <a:t> was updated to include the following </a:t>
            </a:r>
            <a:r>
              <a:rPr lang="en-US" sz="1200" b="1" dirty="0"/>
              <a:t>Classification</a:t>
            </a:r>
            <a:r>
              <a:rPr lang="en-US" sz="1200" dirty="0"/>
              <a:t> and </a:t>
            </a:r>
            <a:r>
              <a:rPr lang="en-US" sz="1200" b="1" dirty="0"/>
              <a:t>Tag </a:t>
            </a:r>
            <a:r>
              <a:rPr lang="en-US" sz="1200" dirty="0"/>
              <a:t>definitions.</a:t>
            </a:r>
          </a:p>
          <a:p>
            <a:pPr marL="133350" indent="0">
              <a:buNone/>
            </a:pPr>
            <a:r>
              <a:rPr lang="en-US" sz="1200" dirty="0"/>
              <a:t>The model was run and produced a new set of results, outlined in the following slides.</a:t>
            </a:r>
          </a:p>
          <a:p>
            <a:pPr marL="133350" indent="0">
              <a:buNone/>
            </a:pPr>
            <a:endParaRPr lang="en-US" sz="1000" b="1" dirty="0"/>
          </a:p>
          <a:p>
            <a:pPr marL="133350" indent="0">
              <a:buNone/>
            </a:pPr>
            <a:r>
              <a:rPr lang="en-US" sz="1000" b="1" dirty="0"/>
              <a:t>CLASSIFICATION GUIDELINES:</a:t>
            </a:r>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CoT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CoT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CoT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improvement</a:t>
            </a:r>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106977" y="4161079"/>
            <a:ext cx="4288182"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27290"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110681" y="4399781"/>
            <a:ext cx="3867561"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CoT prompt are exactly the same as those for Few-Shot CoT.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3A91912-37FC-3C20-E0FC-E85B186CCCF9}"/>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87AA5F34-F42E-F444-6CFA-DAE5C3BC9681}"/>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4C1EE653-8851-CF6E-62C0-4CA823E28535}"/>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CoT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25261A4-51AC-1649-A8B6-C83607CB8F5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21A029EB-109B-38BB-FF63-7178DA5D6DDD}"/>
              </a:ext>
            </a:extLst>
          </p:cNvPr>
          <p:cNvPicPr>
            <a:picLocks noChangeAspect="1"/>
          </p:cNvPicPr>
          <p:nvPr/>
        </p:nvPicPr>
        <p:blipFill>
          <a:blip r:embed="rId3"/>
          <a:stretch>
            <a:fillRect/>
          </a:stretch>
        </p:blipFill>
        <p:spPr>
          <a:xfrm>
            <a:off x="1173130" y="839203"/>
            <a:ext cx="5337673" cy="3184254"/>
          </a:xfrm>
          <a:prstGeom prst="rect">
            <a:avLst/>
          </a:prstGeom>
        </p:spPr>
      </p:pic>
    </p:spTree>
    <p:extLst>
      <p:ext uri="{BB962C8B-B14F-4D97-AF65-F5344CB8AC3E}">
        <p14:creationId xmlns:p14="http://schemas.microsoft.com/office/powerpoint/2010/main" val="2865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DAE626-D94D-3CCC-D6B1-251455A15DD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54424D7-03D6-D064-946D-FFC46BB8FF6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DABDFF5-214A-016F-802E-1B3A197A27B1}"/>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CoT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B0B8047-6417-3B8A-1077-C90592CB3C5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960E4E0E-14EC-B162-08F4-10E69D377806}"/>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190511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840654"/>
          </a:xfrm>
          <a:prstGeom prst="rect">
            <a:avLst/>
          </a:prstGeom>
          <a:noFill/>
          <a:ln>
            <a:noFill/>
          </a:ln>
        </p:spPr>
        <p:txBody>
          <a:bodyPr spcFirstLastPara="1" wrap="square" lIns="91425" tIns="91425" rIns="91425" bIns="91425" anchor="t" anchorCtr="0">
            <a:noAutofit/>
          </a:bodyPr>
          <a:lstStyle/>
          <a:p>
            <a:pPr marL="133350" indent="0">
              <a:buNone/>
            </a:pPr>
            <a:r>
              <a:rPr lang="en-US" sz="1000" dirty="0"/>
              <a:t>The "</a:t>
            </a:r>
            <a:r>
              <a:rPr lang="en-US" sz="1000" b="1" dirty="0"/>
              <a:t>Best Few-Shot Prompt</a:t>
            </a:r>
            <a:r>
              <a:rPr lang="en-US" sz="1000" dirty="0"/>
              <a:t>" achieved perfect accuracy (</a:t>
            </a:r>
            <a:r>
              <a:rPr lang="en-US" sz="1000" b="1" dirty="0"/>
              <a:t>0</a:t>
            </a:r>
            <a:r>
              <a:rPr lang="en-US" sz="1000" dirty="0"/>
              <a:t> discrepancies) in both category and tag classification. The "</a:t>
            </a:r>
            <a:r>
              <a:rPr lang="en-US" sz="1000" b="1" dirty="0"/>
              <a:t>Few-Shot CoT Prompt</a:t>
            </a:r>
            <a:r>
              <a:rPr lang="en-US" sz="1000" dirty="0"/>
              <a:t>" was very close, with only </a:t>
            </a:r>
            <a:r>
              <a:rPr lang="en-US" sz="1000" b="1" dirty="0"/>
              <a:t>1</a:t>
            </a:r>
            <a:r>
              <a:rPr lang="en-US" sz="1000" dirty="0"/>
              <a:t> category and </a:t>
            </a:r>
            <a:r>
              <a:rPr lang="en-US" sz="1000" b="1" dirty="0"/>
              <a:t>10</a:t>
            </a:r>
            <a:r>
              <a:rPr lang="en-US" sz="1000" dirty="0"/>
              <a:t> tag discrepancies.</a:t>
            </a:r>
          </a:p>
          <a:p>
            <a:endParaRPr lang="en-US" sz="1000" dirty="0"/>
          </a:p>
          <a:p>
            <a:pPr marL="133350" indent="0">
              <a:buNone/>
            </a:pPr>
            <a:r>
              <a:rPr lang="en-US" sz="1000" dirty="0"/>
              <a:t>I found it surprising that the </a:t>
            </a:r>
            <a:r>
              <a:rPr lang="en-US" sz="1000" b="1" dirty="0"/>
              <a:t>Few-Shot Prompt</a:t>
            </a:r>
            <a:r>
              <a:rPr lang="en-US" sz="1000" dirty="0"/>
              <a:t> would beat out </a:t>
            </a:r>
            <a:r>
              <a:rPr lang="en-US" sz="1000" b="1" dirty="0"/>
              <a:t>Few-Shot CoT</a:t>
            </a:r>
            <a:r>
              <a:rPr lang="en-US" sz="1000" dirty="0"/>
              <a:t> in terms of classification accuracy</a:t>
            </a:r>
          </a:p>
          <a:p>
            <a:pPr marL="133350" indent="0">
              <a:buNone/>
            </a:pPr>
            <a:endParaRPr lang="en-US" sz="1000" dirty="0"/>
          </a:p>
          <a:p>
            <a:pPr marL="133350" indent="0">
              <a:buNone/>
            </a:pPr>
            <a:r>
              <a:rPr lang="en-US" sz="1000" b="1" dirty="0"/>
              <a:t>Possible Reasons for This?</a:t>
            </a:r>
          </a:p>
          <a:p>
            <a:pPr marL="133350" indent="0">
              <a:buNone/>
            </a:pPr>
            <a:endParaRPr lang="en-US" sz="1000" dirty="0"/>
          </a:p>
          <a:p>
            <a:r>
              <a:rPr lang="en-US" sz="1000" b="1" dirty="0"/>
              <a:t>Directness vs. Steps:</a:t>
            </a:r>
            <a:r>
              <a:rPr lang="en-US" sz="1000" dirty="0"/>
              <a:t> The </a:t>
            </a:r>
            <a:r>
              <a:rPr lang="en-US" sz="1000" b="1" dirty="0"/>
              <a:t>Few-Shot Prompt</a:t>
            </a:r>
            <a:r>
              <a:rPr lang="en-US" sz="1000" dirty="0"/>
              <a:t> might have directly learned from examples without extra reasoning steps, leading to flawless results for this specific task.</a:t>
            </a:r>
          </a:p>
          <a:p>
            <a:r>
              <a:rPr lang="en-US" sz="1000" b="1" dirty="0"/>
              <a:t>Subtle Interpretation:</a:t>
            </a:r>
            <a:r>
              <a:rPr lang="en-US" sz="1000" dirty="0"/>
              <a:t> While generally </a:t>
            </a:r>
            <a:r>
              <a:rPr lang="en-US" sz="1000" b="1" dirty="0"/>
              <a:t>CoT</a:t>
            </a:r>
            <a:r>
              <a:rPr lang="en-US" sz="1000" dirty="0"/>
              <a:t> helps, its explicit steps might have caused slight confusion in a few trickier cases compared to the example-driven </a:t>
            </a:r>
            <a:r>
              <a:rPr lang="en-US" sz="1000" b="1" dirty="0"/>
              <a:t>Few-Shot Prompt</a:t>
            </a:r>
            <a:r>
              <a:rPr lang="en-US" sz="1000" dirty="0"/>
              <a:t>.</a:t>
            </a:r>
          </a:p>
          <a:p>
            <a:r>
              <a:rPr lang="en-US" sz="1000" b="1" dirty="0"/>
              <a:t>Task Fit:</a:t>
            </a:r>
            <a:r>
              <a:rPr lang="en-US" sz="1000" dirty="0"/>
              <a:t> For well-defined tasks with good examples, adding </a:t>
            </a:r>
            <a:r>
              <a:rPr lang="en-US" sz="1000" b="1" dirty="0"/>
              <a:t>CoT</a:t>
            </a:r>
            <a:r>
              <a:rPr lang="en-US" sz="1000" dirty="0"/>
              <a:t> might not always improve accuracy and can sometimes introduce minor deviations.</a:t>
            </a:r>
          </a:p>
          <a:p>
            <a:r>
              <a:rPr lang="en-US" sz="1000" b="1" dirty="0"/>
              <a:t>Sometimes keeping it simpler</a:t>
            </a:r>
            <a:r>
              <a:rPr lang="en-US" sz="1000" dirty="0"/>
              <a:t>, lean and clean outperforms overthought/analyzed/complicated solutions</a:t>
            </a:r>
          </a:p>
          <a:p>
            <a:r>
              <a:rPr lang="en-US" sz="1000" dirty="0"/>
              <a:t>The perfect accuracy is an </a:t>
            </a:r>
            <a:r>
              <a:rPr lang="en-US" sz="1000" b="1" dirty="0"/>
              <a:t>alarm bell </a:t>
            </a:r>
            <a:r>
              <a:rPr lang="en-US" sz="1000" dirty="0"/>
              <a:t>for possible overfitting, which might result in worse performance of the Few-Shot Prompt model when applied to the entire dataset.</a:t>
            </a:r>
          </a:p>
          <a:p>
            <a:endParaRPr lang="en-US" sz="1000" dirty="0"/>
          </a:p>
          <a:p>
            <a:pPr marL="133350" indent="0">
              <a:buNone/>
            </a:pPr>
            <a:r>
              <a:rPr lang="en-US" sz="1000" b="1" dirty="0"/>
              <a:t>Next Steps?</a:t>
            </a:r>
          </a:p>
          <a:p>
            <a:r>
              <a:rPr lang="en-US" sz="1000" dirty="0"/>
              <a:t>Run both these “Best Performing” models against the entire dataset and compare the results.</a:t>
            </a:r>
          </a:p>
          <a:p>
            <a:r>
              <a:rPr lang="en-US" sz="1000" dirty="0"/>
              <a:t>Since this is unstructured data with no known/provided target label features, we’ll have to randomly manually select and spot-compare some data rows</a:t>
            </a:r>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9A84C86-127D-D14F-3AD8-F2A2E1AE588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94D069A-6D86-1D6C-1EE5-FC4320DE3EBE}"/>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BEA97B6-05CF-7157-B217-CD67DDF2FED8}"/>
              </a:ext>
            </a:extLst>
          </p:cNvPr>
          <p:cNvSpPr txBox="1">
            <a:spLocks noGrp="1"/>
          </p:cNvSpPr>
          <p:nvPr>
            <p:ph type="body" idx="1"/>
          </p:nvPr>
        </p:nvSpPr>
        <p:spPr>
          <a:xfrm>
            <a:off x="202550" y="4023456"/>
            <a:ext cx="8629800" cy="915688"/>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CoT </a:t>
            </a:r>
            <a:r>
              <a:rPr lang="en-US" sz="1400" dirty="0"/>
              <a:t>prompts. The models have a very similar </a:t>
            </a:r>
            <a:r>
              <a:rPr lang="en-US" sz="1400" b="1" dirty="0"/>
              <a:t>Category</a:t>
            </a:r>
            <a:r>
              <a:rPr lang="en-US" sz="1400" dirty="0"/>
              <a:t> frequency distribution.</a:t>
            </a:r>
            <a:endParaRPr sz="1400" dirty="0">
              <a:solidFill>
                <a:schemeClr val="dk1"/>
              </a:solidFill>
              <a:latin typeface="Century Gothic"/>
              <a:ea typeface="Century Gothic"/>
              <a:cs typeface="Century Gothic"/>
              <a:sym typeface="Century Gothic"/>
            </a:endParaRPr>
          </a:p>
        </p:txBody>
      </p:sp>
      <p:pic>
        <p:nvPicPr>
          <p:cNvPr id="8" name="Picture 7">
            <a:extLst>
              <a:ext uri="{FF2B5EF4-FFF2-40B4-BE49-F238E27FC236}">
                <a16:creationId xmlns:a16="http://schemas.microsoft.com/office/drawing/2014/main" id="{295E066C-019A-91A7-12BF-66382CB98D9E}"/>
              </a:ext>
            </a:extLst>
          </p:cNvPr>
          <p:cNvPicPr>
            <a:picLocks noChangeAspect="1"/>
          </p:cNvPicPr>
          <p:nvPr/>
        </p:nvPicPr>
        <p:blipFill>
          <a:blip r:embed="rId3"/>
          <a:stretch>
            <a:fillRect/>
          </a:stretch>
        </p:blipFill>
        <p:spPr>
          <a:xfrm>
            <a:off x="1365951" y="655723"/>
            <a:ext cx="5645234" cy="3367733"/>
          </a:xfrm>
          <a:prstGeom prst="rect">
            <a:avLst/>
          </a:prstGeom>
        </p:spPr>
      </p:pic>
    </p:spTree>
    <p:extLst>
      <p:ext uri="{BB962C8B-B14F-4D97-AF65-F5344CB8AC3E}">
        <p14:creationId xmlns:p14="http://schemas.microsoft.com/office/powerpoint/2010/main" val="2394107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5F959D8-37D5-03BC-D2BB-E94FA01F6050}"/>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E59542D-E4D9-9EED-8F87-384385AF6C03}"/>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9D0F606-3E1A-2777-44CE-EEA926B388B7}"/>
              </a:ext>
            </a:extLst>
          </p:cNvPr>
          <p:cNvSpPr txBox="1">
            <a:spLocks noGrp="1"/>
          </p:cNvSpPr>
          <p:nvPr>
            <p:ph type="body" idx="1"/>
          </p:nvPr>
        </p:nvSpPr>
        <p:spPr>
          <a:xfrm>
            <a:off x="257100" y="4004291"/>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CoT </a:t>
            </a:r>
            <a:r>
              <a:rPr lang="en-US" sz="1400" dirty="0"/>
              <a:t>prompts. The models have exactly the same </a:t>
            </a:r>
            <a:r>
              <a:rPr lang="en-US" sz="1400" b="1" dirty="0"/>
              <a:t>Tag </a:t>
            </a:r>
            <a:r>
              <a:rPr lang="en-US" sz="1400" dirty="0"/>
              <a:t>frequency distribution.</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31596C12-6962-D297-801D-074FAF3B6AC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C2930222-4EB3-212F-2A78-4E1496A18343}"/>
              </a:ext>
            </a:extLst>
          </p:cNvPr>
          <p:cNvPicPr>
            <a:picLocks noChangeAspect="1"/>
          </p:cNvPicPr>
          <p:nvPr/>
        </p:nvPicPr>
        <p:blipFill>
          <a:blip r:embed="rId3"/>
          <a:stretch>
            <a:fillRect/>
          </a:stretch>
        </p:blipFill>
        <p:spPr>
          <a:xfrm>
            <a:off x="1115290" y="770556"/>
            <a:ext cx="6618271" cy="3249457"/>
          </a:xfrm>
          <a:prstGeom prst="rect">
            <a:avLst/>
          </a:prstGeom>
        </p:spPr>
      </p:pic>
    </p:spTree>
    <p:extLst>
      <p:ext uri="{BB962C8B-B14F-4D97-AF65-F5344CB8AC3E}">
        <p14:creationId xmlns:p14="http://schemas.microsoft.com/office/powerpoint/2010/main" val="272755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B456CF-F438-227C-1994-7EAFA2C87BF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78FDDB0-B32A-EFF4-C2D5-F36480AE4AD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7EDAA18-547A-7931-6917-D2F889D5DBC8}"/>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on 99 out of 100 classifications, with only 1 review classified differently (</a:t>
            </a:r>
            <a:r>
              <a:rPr lang="en-US" sz="1200" b="1" dirty="0"/>
              <a:t>Few-Shot</a:t>
            </a:r>
            <a:r>
              <a:rPr lang="en-US" sz="1200" dirty="0"/>
              <a:t>: Neutral, </a:t>
            </a:r>
            <a:r>
              <a:rPr lang="en-US" sz="1200" b="1" dirty="0"/>
              <a:t>CoT</a:t>
            </a:r>
            <a:r>
              <a:rPr lang="en-US" sz="1200" dirty="0"/>
              <a:t>: Positive). This indicates both methods perform nearly identically on this dataset.</a:t>
            </a:r>
            <a:endParaRPr sz="1200" dirty="0">
              <a:solidFill>
                <a:schemeClr val="dk1"/>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B2FA1629-E224-A880-8BF5-EF9E8834A769}"/>
              </a:ext>
            </a:extLst>
          </p:cNvPr>
          <p:cNvPicPr>
            <a:picLocks noChangeAspect="1"/>
          </p:cNvPicPr>
          <p:nvPr/>
        </p:nvPicPr>
        <p:blipFill>
          <a:blip r:embed="rId3"/>
          <a:stretch>
            <a:fillRect/>
          </a:stretch>
        </p:blipFill>
        <p:spPr>
          <a:xfrm>
            <a:off x="1668714" y="808583"/>
            <a:ext cx="5018537" cy="3211429"/>
          </a:xfrm>
          <a:prstGeom prst="rect">
            <a:avLst/>
          </a:prstGeom>
        </p:spPr>
      </p:pic>
    </p:spTree>
    <p:extLst>
      <p:ext uri="{BB962C8B-B14F-4D97-AF65-F5344CB8AC3E}">
        <p14:creationId xmlns:p14="http://schemas.microsoft.com/office/powerpoint/2010/main" val="3932198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7F3E299-5582-4F90-EC0A-B1C89D887F05}"/>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782B1B81-55D8-FC4D-2985-2268B7CB368F}"/>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6E000F2-3C4D-686F-1C5A-D382D48CFA59}"/>
              </a:ext>
            </a:extLst>
          </p:cNvPr>
          <p:cNvSpPr txBox="1">
            <a:spLocks noGrp="1"/>
          </p:cNvSpPr>
          <p:nvPr>
            <p:ph type="body" idx="1"/>
          </p:nvPr>
        </p:nvSpPr>
        <p:spPr>
          <a:xfrm>
            <a:off x="2571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show the same pattern: negative reviews have significantly longer delivery times (median ~78 min), while positive reviews have the shortest (median ~30 min). This confirms that delivery time is a strong driver of customer sentiment, and both prompts capture this relationship consistently.</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4E8EFF8-700C-6681-3E1F-A36E2DA5FAA5}"/>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531797AA-B8EE-62F3-8140-FE6DBC3F8AD3}"/>
              </a:ext>
            </a:extLst>
          </p:cNvPr>
          <p:cNvPicPr>
            <a:picLocks noChangeAspect="1"/>
          </p:cNvPicPr>
          <p:nvPr/>
        </p:nvPicPr>
        <p:blipFill>
          <a:blip r:embed="rId3"/>
          <a:stretch>
            <a:fillRect/>
          </a:stretch>
        </p:blipFill>
        <p:spPr>
          <a:xfrm>
            <a:off x="547254" y="818816"/>
            <a:ext cx="7184726" cy="3062173"/>
          </a:xfrm>
          <a:prstGeom prst="rect">
            <a:avLst/>
          </a:prstGeom>
        </p:spPr>
      </p:pic>
    </p:spTree>
    <p:extLst>
      <p:ext uri="{BB962C8B-B14F-4D97-AF65-F5344CB8AC3E}">
        <p14:creationId xmlns:p14="http://schemas.microsoft.com/office/powerpoint/2010/main" val="976962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564D3FD6-B44C-2EA9-4712-71888ECE58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650B50C-27C1-2BF8-51AB-8FC5F8DA6617}"/>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E046886-E060-A33B-4BCD-93B2176B454F}"/>
              </a:ext>
            </a:extLst>
          </p:cNvPr>
          <p:cNvSpPr txBox="1">
            <a:spLocks noGrp="1"/>
          </p:cNvSpPr>
          <p:nvPr>
            <p:ph type="body" idx="1"/>
          </p:nvPr>
        </p:nvSpPr>
        <p:spPr>
          <a:xfrm>
            <a:off x="202550" y="3857678"/>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Tag assignment in both plot times is almost identical, with Delivery Time, Food Quality, and Overall Experience being the most common across all sentiment categories. Price and Packaging are rarely tagged, suggesting these factors are mentioned infrequently in customer reviews.</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FB4EDCD-6AAF-FBB5-5593-44ECE298B5B6}"/>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FF020722-F7E1-879B-A8C7-6849DA4BBED4}"/>
              </a:ext>
            </a:extLst>
          </p:cNvPr>
          <p:cNvPicPr>
            <a:picLocks noChangeAspect="1"/>
          </p:cNvPicPr>
          <p:nvPr/>
        </p:nvPicPr>
        <p:blipFill>
          <a:blip r:embed="rId3"/>
          <a:stretch>
            <a:fillRect/>
          </a:stretch>
        </p:blipFill>
        <p:spPr>
          <a:xfrm>
            <a:off x="400161" y="830235"/>
            <a:ext cx="8084127" cy="3011833"/>
          </a:xfrm>
          <a:prstGeom prst="rect">
            <a:avLst/>
          </a:prstGeom>
        </p:spPr>
      </p:pic>
    </p:spTree>
    <p:extLst>
      <p:ext uri="{BB962C8B-B14F-4D97-AF65-F5344CB8AC3E}">
        <p14:creationId xmlns:p14="http://schemas.microsoft.com/office/powerpoint/2010/main" val="35059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FD371055-E104-9BB8-7787-14204E684603}"/>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E162D62F-E269-21B7-4954-08FF3B8AB4CA}"/>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CD13E-DA7B-778D-304C-8629BAB9FC61}"/>
              </a:ext>
            </a:extLst>
          </p:cNvPr>
          <p:cNvSpPr txBox="1">
            <a:spLocks noGrp="1"/>
          </p:cNvSpPr>
          <p:nvPr>
            <p:ph type="body" idx="1"/>
          </p:nvPr>
        </p:nvSpPr>
        <p:spPr>
          <a:xfrm>
            <a:off x="367915" y="4058589"/>
            <a:ext cx="8198528" cy="77542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100% on tag assignments across all five categories. This indicates that </a:t>
            </a:r>
            <a:r>
              <a:rPr lang="en-US" sz="1200" b="1" dirty="0"/>
              <a:t>Few-Shot</a:t>
            </a:r>
            <a:r>
              <a:rPr lang="en-US" sz="1200" dirty="0"/>
              <a:t> and </a:t>
            </a:r>
            <a:r>
              <a:rPr lang="en-US" sz="1200" b="1" dirty="0"/>
              <a:t>CoT</a:t>
            </a:r>
            <a:r>
              <a:rPr lang="en-US" sz="1200" dirty="0"/>
              <a:t> prompts identify the same themes in customer reviews with no variation.</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A849185-7A26-E696-DED0-3489A983BC48}"/>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A1528F37-EC0E-9A5E-8AC4-998DFFCF9CC4}"/>
              </a:ext>
            </a:extLst>
          </p:cNvPr>
          <p:cNvPicPr>
            <a:picLocks noChangeAspect="1"/>
          </p:cNvPicPr>
          <p:nvPr/>
        </p:nvPicPr>
        <p:blipFill>
          <a:blip r:embed="rId3"/>
          <a:stretch>
            <a:fillRect/>
          </a:stretch>
        </p:blipFill>
        <p:spPr>
          <a:xfrm>
            <a:off x="1422315" y="796152"/>
            <a:ext cx="6089729" cy="3331187"/>
          </a:xfrm>
          <a:prstGeom prst="rect">
            <a:avLst/>
          </a:prstGeom>
        </p:spPr>
      </p:pic>
    </p:spTree>
    <p:extLst>
      <p:ext uri="{BB962C8B-B14F-4D97-AF65-F5344CB8AC3E}">
        <p14:creationId xmlns:p14="http://schemas.microsoft.com/office/powerpoint/2010/main" val="4029907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6F3BD908-EC37-79F8-7F91-4034F051628E}"/>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0CE24343-8726-FF8C-991E-911FDADCF9F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0B4E4779-F4B0-64F9-1800-6A3EB70167CB}"/>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prompts show the same delivery time patterns across all tags. Packaging has the widest spread of delivery times, while Price was tagged in only a single review—indicating these factors are rarely the focus of customer feedback compared to Delivery Time, Food Quality, and Overall Experience.</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E84E2EF9-A785-D90F-0075-359F96F5337E}"/>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223C29C5-130D-D884-4234-43DEFAC1DC0F}"/>
              </a:ext>
            </a:extLst>
          </p:cNvPr>
          <p:cNvPicPr>
            <a:picLocks noChangeAspect="1"/>
          </p:cNvPicPr>
          <p:nvPr/>
        </p:nvPicPr>
        <p:blipFill>
          <a:blip r:embed="rId3"/>
          <a:stretch>
            <a:fillRect/>
          </a:stretch>
        </p:blipFill>
        <p:spPr>
          <a:xfrm>
            <a:off x="382249" y="921937"/>
            <a:ext cx="7884826" cy="2935734"/>
          </a:xfrm>
          <a:prstGeom prst="rect">
            <a:avLst/>
          </a:prstGeom>
        </p:spPr>
      </p:pic>
    </p:spTree>
    <p:extLst>
      <p:ext uri="{BB962C8B-B14F-4D97-AF65-F5344CB8AC3E}">
        <p14:creationId xmlns:p14="http://schemas.microsoft.com/office/powerpoint/2010/main" val="3353465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B7B6B89-FF4D-58FE-0B73-FA29669B02E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A0F9E7A-354E-A0C6-CE8B-39D79FE63EE5}"/>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C1853C4-FCD5-288E-582D-113DF3A3E636}"/>
              </a:ext>
            </a:extLst>
          </p:cNvPr>
          <p:cNvSpPr txBox="1">
            <a:spLocks noGrp="1"/>
          </p:cNvSpPr>
          <p:nvPr>
            <p:ph type="body" idx="1"/>
          </p:nvPr>
        </p:nvSpPr>
        <p:spPr>
          <a:xfrm>
            <a:off x="146302" y="726772"/>
            <a:ext cx="8647063"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Additional Observations</a:t>
            </a:r>
            <a:r>
              <a:rPr lang="en-US" sz="1000" dirty="0"/>
              <a:t>:</a:t>
            </a:r>
          </a:p>
          <a:p>
            <a:pPr marL="133350" indent="0">
              <a:buNone/>
            </a:pPr>
            <a:endParaRPr lang="en-US" sz="1000" dirty="0"/>
          </a:p>
          <a:p>
            <a:pPr marL="133350" indent="0">
              <a:buNone/>
            </a:pPr>
            <a:r>
              <a:rPr lang="en-US" sz="1000" b="1" dirty="0"/>
              <a:t>Category Consistency</a:t>
            </a:r>
            <a:r>
              <a:rPr lang="en-US" sz="1000" dirty="0"/>
              <a:t>: Both models demonstrate very high consistency in category classification, with only a single disagreement (</a:t>
            </a:r>
            <a:r>
              <a:rPr lang="en-US" sz="1000" b="1" dirty="0"/>
              <a:t>C011</a:t>
            </a:r>
            <a:r>
              <a:rPr lang="en-US" sz="1000" dirty="0"/>
              <a:t>). This suggests that the few-shot examples and refined guidelines are highly effective in establishing a robust sentiment classification logic for both approaches.</a:t>
            </a:r>
          </a:p>
          <a:p>
            <a:pPr marL="133350" indent="0">
              <a:buNone/>
            </a:pPr>
            <a:endParaRPr lang="en-US" sz="1000" dirty="0"/>
          </a:p>
          <a:p>
            <a:pPr marL="133350" indent="0">
              <a:buNone/>
            </a:pPr>
            <a:r>
              <a:rPr lang="en-US" sz="1000" b="1" dirty="0"/>
              <a:t>Tag Discrepancies</a:t>
            </a:r>
            <a:r>
              <a:rPr lang="en-US" sz="1000" dirty="0"/>
              <a:t>: For the tag differences, the "</a:t>
            </a:r>
            <a:r>
              <a:rPr lang="en-US" sz="1000" b="1" dirty="0"/>
              <a:t>Best CoT Few-Shot Prompt</a:t>
            </a:r>
            <a:r>
              <a:rPr lang="en-US" sz="1000" dirty="0"/>
              <a:t>" tends to include more tags than the "</a:t>
            </a:r>
            <a:r>
              <a:rPr lang="en-US" sz="1000" b="1" dirty="0"/>
              <a:t>Best Few-Shot Prompt</a:t>
            </a:r>
            <a:r>
              <a:rPr lang="en-US" sz="1000" dirty="0"/>
              <a:t>" (e.g., adding 'Delivery Time' or 'Food Quality' where the other did not). This suggests the CoT reasoning might be slightly more exhaustive in identifying all potentially applicable tags based on the review text. The simpler Few-Shot model is more selective, tagging only the main points.</a:t>
            </a:r>
          </a:p>
          <a:p>
            <a:pPr marL="133350" indent="0">
              <a:buNone/>
            </a:pPr>
            <a:endParaRPr lang="en-US" sz="1000" dirty="0"/>
          </a:p>
          <a:p>
            <a:pPr marL="133350" indent="0">
              <a:buNone/>
            </a:pPr>
            <a:r>
              <a:rPr lang="en-US" sz="1000" b="1" dirty="0"/>
              <a:t>"Overall Experience" Tag</a:t>
            </a:r>
            <a:r>
              <a:rPr lang="en-US" sz="1000" dirty="0"/>
              <a:t>: Both models show strong agreement on the "Overall Experience" tag, indicating the guidelines for this tag are well-understood by both.</a:t>
            </a:r>
          </a:p>
          <a:p>
            <a:pPr marL="133350" indent="0">
              <a:buNone/>
            </a:pPr>
            <a:endParaRPr lang="en-US" sz="1000" dirty="0"/>
          </a:p>
          <a:p>
            <a:pPr marL="133350" indent="0">
              <a:buNone/>
            </a:pPr>
            <a:r>
              <a:rPr lang="en-US" sz="1000" b="1" dirty="0"/>
              <a:t>"Price" and "Packaging" Tags</a:t>
            </a:r>
            <a:r>
              <a:rPr lang="en-US" sz="1000" dirty="0"/>
              <a:t>: These tags appear infrequently in the reviews, and both models show perfect agreement on their application in the observed differences.</a:t>
            </a:r>
          </a:p>
        </p:txBody>
      </p:sp>
    </p:spTree>
    <p:extLst>
      <p:ext uri="{BB962C8B-B14F-4D97-AF65-F5344CB8AC3E}">
        <p14:creationId xmlns:p14="http://schemas.microsoft.com/office/powerpoint/2010/main" val="3577125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F10FDEE-14E8-733E-62A8-3B219CCAF00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A327EB6-598B-238F-5FB6-E2F2E8A9EB66}"/>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FD88B69-8B9A-F73B-28B3-D6B73E1788CD}"/>
              </a:ext>
            </a:extLst>
          </p:cNvPr>
          <p:cNvSpPr txBox="1">
            <a:spLocks noGrp="1"/>
          </p:cNvSpPr>
          <p:nvPr>
            <p:ph type="body" idx="1"/>
          </p:nvPr>
        </p:nvSpPr>
        <p:spPr>
          <a:xfrm>
            <a:off x="146302" y="726772"/>
            <a:ext cx="8851395"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a:t>
            </a:r>
          </a:p>
          <a:p>
            <a:pPr marL="774700" lvl="1" indent="-171450">
              <a:spcBef>
                <a:spcPts val="300"/>
              </a:spcBef>
            </a:pPr>
            <a:r>
              <a:rPr lang="en-US" sz="800" b="1" dirty="0"/>
              <a:t>C011</a:t>
            </a:r>
            <a:r>
              <a:rPr lang="en-US" sz="800" dirty="0"/>
              <a:t>: CoT Few-Shot (Positive) vs. Few-Shot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C008</a:t>
            </a:r>
            <a:r>
              <a:rPr lang="en-US" sz="800" dirty="0"/>
              <a:t>: CoT Few-Shot (Delivery Time, Food Quality, Overall Experience) </a:t>
            </a:r>
          </a:p>
          <a:p>
            <a:pPr marL="1066800" lvl="2" indent="0">
              <a:spcBef>
                <a:spcPts val="200"/>
              </a:spcBef>
              <a:buNone/>
            </a:pPr>
            <a:r>
              <a:rPr lang="en-US" sz="800" dirty="0"/>
              <a:t>vs. Few-Shot (Food Quality, Overall Experience) - 1 difference (CoT added 'Delivery Time')</a:t>
            </a:r>
          </a:p>
          <a:p>
            <a:pPr lvl="1">
              <a:spcBef>
                <a:spcPts val="200"/>
              </a:spcBef>
            </a:pPr>
            <a:r>
              <a:rPr lang="en-US" sz="800" b="1" dirty="0"/>
              <a:t>C009</a:t>
            </a:r>
            <a:r>
              <a:rPr lang="en-US" sz="800" dirty="0"/>
              <a:t>: CoT Few-Shot (Delivery Time, Food Quality, Overall Experience) </a:t>
            </a:r>
          </a:p>
          <a:p>
            <a:pPr marL="1066800" lvl="2" indent="0">
              <a:spcBef>
                <a:spcPts val="200"/>
              </a:spcBef>
              <a:buNone/>
            </a:pPr>
            <a:r>
              <a:rPr lang="en-US" sz="800" dirty="0"/>
              <a:t>vs. Few-Shot (Delivery Time, Overall Experience) - 1 difference (CoT added 'Food Quality’)</a:t>
            </a:r>
          </a:p>
          <a:p>
            <a:pPr lvl="1">
              <a:spcBef>
                <a:spcPts val="200"/>
              </a:spcBef>
            </a:pPr>
            <a:r>
              <a:rPr lang="en-US" sz="800" b="1" dirty="0"/>
              <a:t>C018</a:t>
            </a:r>
            <a:r>
              <a:rPr lang="en-US" sz="800" dirty="0"/>
              <a:t>: CoT Few-Shot (Delivery Time, Food Quality, Overall Experience) </a:t>
            </a:r>
          </a:p>
          <a:p>
            <a:pPr marL="1066800" lvl="2" indent="0">
              <a:spcBef>
                <a:spcPts val="200"/>
              </a:spcBef>
              <a:buNone/>
            </a:pPr>
            <a:r>
              <a:rPr lang="en-US" sz="800" dirty="0"/>
              <a:t>vs. Few-Shot (Food Quality, Overall Experience) - 1 difference (CoT added 'Delivery Time')</a:t>
            </a:r>
          </a:p>
          <a:p>
            <a:pPr lvl="1">
              <a:spcBef>
                <a:spcPts val="200"/>
              </a:spcBef>
            </a:pPr>
            <a:r>
              <a:rPr lang="en-US" sz="800" b="1" dirty="0"/>
              <a:t>C031</a:t>
            </a:r>
            <a:r>
              <a:rPr lang="en-US" sz="800" dirty="0"/>
              <a:t>: CoT Few-Shot (Delivery Time, Food Quality, Overall Experience) </a:t>
            </a:r>
          </a:p>
          <a:p>
            <a:pPr marL="1066800" lvl="2" indent="0">
              <a:spcBef>
                <a:spcPts val="200"/>
              </a:spcBef>
              <a:buNone/>
            </a:pPr>
            <a:r>
              <a:rPr lang="en-US" sz="800" dirty="0"/>
              <a:t>vs. Few-Shot (Food Quality, Overall Experience) - 1 difference (CoT added 'Delivery Time')</a:t>
            </a:r>
          </a:p>
          <a:p>
            <a:pPr lvl="1">
              <a:spcBef>
                <a:spcPts val="200"/>
              </a:spcBef>
            </a:pPr>
            <a:r>
              <a:rPr lang="en-US" sz="800" b="1" dirty="0"/>
              <a:t>C033</a:t>
            </a:r>
            <a:r>
              <a:rPr lang="en-US" sz="800" dirty="0"/>
              <a:t>: CoT Few-Shot (Delivery Time, Food Quality, Overall Experience) </a:t>
            </a:r>
          </a:p>
          <a:p>
            <a:pPr marL="1066800" lvl="2" indent="0">
              <a:spcBef>
                <a:spcPts val="200"/>
              </a:spcBef>
              <a:buNone/>
            </a:pPr>
            <a:r>
              <a:rPr lang="en-US" sz="800" dirty="0"/>
              <a:t>vs. Few-Shot (Food Quality, Overall Experience) - 1 difference (CoT added 'Delivery Time')</a:t>
            </a:r>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6</a:t>
            </a:r>
            <a:r>
              <a:rPr lang="en-US" sz="1000" dirty="0"/>
              <a:t> out of </a:t>
            </a:r>
            <a:r>
              <a:rPr lang="en-US" sz="1000" b="1" dirty="0"/>
              <a:t>100</a:t>
            </a:r>
            <a:r>
              <a:rPr lang="en-US" sz="1000" dirty="0"/>
              <a:t> rows.</a:t>
            </a:r>
          </a:p>
        </p:txBody>
      </p:sp>
    </p:spTree>
    <p:extLst>
      <p:ext uri="{BB962C8B-B14F-4D97-AF65-F5344CB8AC3E}">
        <p14:creationId xmlns:p14="http://schemas.microsoft.com/office/powerpoint/2010/main" val="4257163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4D18531-82F1-53B2-CAFE-DD153F1212D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CB58055-A762-A92C-144A-B5DD58FB4549}"/>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01322F2-70E9-44A2-76A2-DB03D12AB00B}"/>
              </a:ext>
            </a:extLst>
          </p:cNvPr>
          <p:cNvSpPr txBox="1">
            <a:spLocks noGrp="1"/>
          </p:cNvSpPr>
          <p:nvPr>
            <p:ph type="body" idx="1"/>
          </p:nvPr>
        </p:nvSpPr>
        <p:spPr>
          <a:xfrm>
            <a:off x="146302" y="726772"/>
            <a:ext cx="8851395"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General Summary:</a:t>
            </a:r>
          </a:p>
          <a:p>
            <a:pPr marL="133350" indent="0">
              <a:buNone/>
            </a:pPr>
            <a:endParaRPr lang="en-US" sz="1000" dirty="0"/>
          </a:p>
          <a:p>
            <a:pPr marL="133350" indent="0">
              <a:buNone/>
            </a:pPr>
            <a:r>
              <a:rPr lang="en-US" sz="1000" dirty="0"/>
              <a:t>It is important to remember that we are working on a small manufactured sample dataset that isn’t really representative of real-world data (or maybe it is?); regardless we are basing all our conclusions and insights on this small cultivated dataset.</a:t>
            </a:r>
          </a:p>
          <a:p>
            <a:pPr marL="133350" indent="0">
              <a:buNone/>
            </a:pPr>
            <a:endParaRPr lang="en-US" sz="1000" dirty="0"/>
          </a:p>
          <a:p>
            <a:pPr marL="133350" indent="0">
              <a:buNone/>
            </a:pPr>
            <a:r>
              <a:rPr lang="en-US" sz="1000" dirty="0"/>
              <a:t>Both the "</a:t>
            </a:r>
            <a:r>
              <a:rPr lang="en-US" sz="1000" b="1" dirty="0"/>
              <a:t>Best CoT Few-Shot Prompt</a:t>
            </a:r>
            <a:r>
              <a:rPr lang="en-US" sz="1000" dirty="0"/>
              <a:t>" and the "</a:t>
            </a:r>
            <a:r>
              <a:rPr lang="en-US" sz="1000" b="1" dirty="0"/>
              <a:t>Best Few-Shot Prompt</a:t>
            </a:r>
            <a:r>
              <a:rPr lang="en-US" sz="1000" dirty="0"/>
              <a:t>" perform exceptionally well on this dataset, demonstrating near-perfect alignment in category classification. The "</a:t>
            </a:r>
            <a:r>
              <a:rPr lang="en-US" sz="1000" b="1" dirty="0"/>
              <a:t>Best Few-Shot Prompt</a:t>
            </a:r>
            <a:r>
              <a:rPr lang="en-US" sz="1000" dirty="0"/>
              <a:t>" achieves a slightly higher overall alignment with the Ground Truth (0 discrepancies vs. 6 for </a:t>
            </a:r>
            <a:r>
              <a:rPr lang="en-US" sz="1000" b="1" dirty="0"/>
              <a:t>CoT Few-Shot</a:t>
            </a:r>
            <a:r>
              <a:rPr lang="en-US" sz="1000" dirty="0"/>
              <a:t>), particularly in tag selection. </a:t>
            </a:r>
          </a:p>
          <a:p>
            <a:pPr marL="133350" indent="0">
              <a:buNone/>
            </a:pPr>
            <a:endParaRPr lang="en-US" sz="1000" dirty="0"/>
          </a:p>
          <a:p>
            <a:pPr marL="133350" indent="0">
              <a:buNone/>
            </a:pPr>
            <a:r>
              <a:rPr lang="en-US" sz="1000" dirty="0"/>
              <a:t>The minor differences in tagging suggest that while </a:t>
            </a:r>
            <a:r>
              <a:rPr lang="en-US" sz="1000" b="1" dirty="0"/>
              <a:t>CoT</a:t>
            </a:r>
            <a:r>
              <a:rPr lang="en-US" sz="1000" dirty="0"/>
              <a:t> reasoning can lead to a more comprehensive identification of aspects, the simpler </a:t>
            </a:r>
            <a:r>
              <a:rPr lang="en-US" sz="1000" b="1" dirty="0"/>
              <a:t>Few-Shot</a:t>
            </a:r>
            <a:r>
              <a:rPr lang="en-US" sz="1000" dirty="0"/>
              <a:t> approach, when perfectly tuned with examples, can achieve slightly more precise or parsimonious tag assignments that align perfectly with the Ground Truth's specific annotation philosophy. For this particular task, the added complexity of explicit CoT steps did not translate into noticeable performance improvements over a well-optimized Few-Shot approach.</a:t>
            </a:r>
          </a:p>
        </p:txBody>
      </p:sp>
    </p:spTree>
    <p:extLst>
      <p:ext uri="{BB962C8B-B14F-4D97-AF65-F5344CB8AC3E}">
        <p14:creationId xmlns:p14="http://schemas.microsoft.com/office/powerpoint/2010/main" val="214100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CoT</a:t>
            </a:r>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347248F-DE32-1E22-1F71-4B8D999C618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A0E9AB7-1F0B-E93A-B0E7-967463914D59}"/>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1C20579-3216-8FDC-B05F-511F533DE040}"/>
              </a:ext>
            </a:extLst>
          </p:cNvPr>
          <p:cNvSpPr txBox="1">
            <a:spLocks noGrp="1"/>
          </p:cNvSpPr>
          <p:nvPr>
            <p:ph type="body" idx="1"/>
          </p:nvPr>
        </p:nvSpPr>
        <p:spPr>
          <a:xfrm>
            <a:off x="202550" y="621346"/>
            <a:ext cx="8520600" cy="3327199"/>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000" dirty="0"/>
          </a:p>
          <a:p>
            <a:r>
              <a:rPr lang="en-US" sz="1000" dirty="0"/>
              <a:t>The Zero-Shot CoT analysis, consistent with other Zero-Shot attempts, confirms that explicit, refined textual guidelines and few-shot examples are crucial for achieving high alignment with specific annotation logic. </a:t>
            </a:r>
          </a:p>
          <a:p>
            <a:pPr marL="133350" indent="0">
              <a:buNone/>
            </a:pPr>
            <a:endParaRPr lang="en-US" sz="1000" dirty="0"/>
          </a:p>
          <a:p>
            <a:r>
              <a:rPr lang="en-US" sz="1000" b="1" dirty="0"/>
              <a:t>Few-Shot </a:t>
            </a:r>
            <a:r>
              <a:rPr lang="en-US" sz="1000" dirty="0"/>
              <a:t>with clear examples works better than step-by-step reasoning for rule-based labelling. A few well constructed examples go further in improving the model than explaining it’s reasoning.</a:t>
            </a:r>
          </a:p>
          <a:p>
            <a:endParaRPr lang="en-US" sz="1000" dirty="0"/>
          </a:p>
          <a:p>
            <a:r>
              <a:rPr lang="en-US" sz="1000" b="1" dirty="0"/>
              <a:t>CoT</a:t>
            </a:r>
            <a:r>
              <a:rPr lang="en-US" sz="1000" dirty="0"/>
              <a:t> added more complexity, but  not necessarily better results. More steps don’t necessarily mean better results.</a:t>
            </a:r>
          </a:p>
          <a:p>
            <a:endParaRPr lang="en-US" sz="1000" dirty="0"/>
          </a:p>
          <a:p>
            <a:r>
              <a:rPr lang="en-US" sz="1000" b="1" dirty="0"/>
              <a:t>Prompt Model performance improvements </a:t>
            </a:r>
            <a:r>
              <a:rPr lang="en-US" sz="1000" dirty="0"/>
              <a:t>through tighter defined prompt structures far outweigh benefits of temperature adjustment.</a:t>
            </a:r>
          </a:p>
          <a:p>
            <a:endParaRPr lang="en-US" sz="1000" dirty="0"/>
          </a:p>
          <a:p>
            <a:r>
              <a:rPr lang="en-US" sz="1000" dirty="0"/>
              <a:t>Subsequent runs with tighter Temperature settings produced the same results.</a:t>
            </a:r>
          </a:p>
          <a:p>
            <a:endParaRPr lang="en-US" sz="1000" dirty="0"/>
          </a:p>
          <a:p>
            <a:r>
              <a:rPr lang="en-US" sz="1000" b="1" dirty="0"/>
              <a:t>Observed Inconsistent Results – </a:t>
            </a:r>
            <a:r>
              <a:rPr lang="en-US" sz="1000" dirty="0"/>
              <a:t>rerunning same prompt with same input data, temperature and commands does not produce consistent results across runs. This was mainly with running </a:t>
            </a:r>
            <a:r>
              <a:rPr lang="en-US" sz="1000" b="1" dirty="0"/>
              <a:t>CoT</a:t>
            </a:r>
            <a:r>
              <a:rPr lang="en-US" sz="1000" dirty="0"/>
              <a:t> prompts.</a:t>
            </a:r>
          </a:p>
          <a:p>
            <a:pPr marL="133350" indent="0">
              <a:buNone/>
            </a:pPr>
            <a:endParaRPr lang="en-US" sz="1000" dirty="0"/>
          </a:p>
        </p:txBody>
      </p:sp>
    </p:spTree>
    <p:extLst>
      <p:ext uri="{BB962C8B-B14F-4D97-AF65-F5344CB8AC3E}">
        <p14:creationId xmlns:p14="http://schemas.microsoft.com/office/powerpoint/2010/main" val="3938891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B037ED2-8165-FD23-DF12-AE896FF1175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154F605-0D37-E5E1-A83A-A797ABA4533C}"/>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061621C-1712-B3A6-3238-C78B00BD96AA}"/>
              </a:ext>
            </a:extLst>
          </p:cNvPr>
          <p:cNvSpPr txBox="1">
            <a:spLocks noGrp="1"/>
          </p:cNvSpPr>
          <p:nvPr>
            <p:ph type="body" idx="1"/>
          </p:nvPr>
        </p:nvSpPr>
        <p:spPr>
          <a:xfrm>
            <a:off x="202550" y="700332"/>
            <a:ext cx="8520600" cy="37428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Final Recommendation:</a:t>
            </a:r>
          </a:p>
          <a:p>
            <a:pPr marL="133350" indent="0">
              <a:buNone/>
            </a:pPr>
            <a:r>
              <a:rPr lang="en-US" sz="1000" dirty="0"/>
              <a:t>The final recommendation is to </a:t>
            </a:r>
            <a:r>
              <a:rPr lang="en-US" sz="1000" dirty="0">
                <a:highlight>
                  <a:srgbClr val="FFFF00"/>
                </a:highlight>
              </a:rPr>
              <a:t>use </a:t>
            </a:r>
            <a:r>
              <a:rPr lang="en-US" sz="1000" b="1" dirty="0">
                <a:highlight>
                  <a:srgbClr val="FFFF00"/>
                </a:highlight>
              </a:rPr>
              <a:t>Few-Shot Prompt </a:t>
            </a:r>
            <a:r>
              <a:rPr lang="en-US" sz="1000" dirty="0">
                <a:highlight>
                  <a:srgbClr val="FFFF00"/>
                </a:highlight>
              </a:rPr>
              <a:t>over </a:t>
            </a:r>
            <a:r>
              <a:rPr lang="en-US" sz="1000" b="1" dirty="0">
                <a:highlight>
                  <a:srgbClr val="FFFF00"/>
                </a:highlight>
              </a:rPr>
              <a:t>Chain-of-Thought</a:t>
            </a:r>
            <a:r>
              <a:rPr lang="en-US" sz="1000" dirty="0">
                <a:highlight>
                  <a:srgbClr val="FFFF00"/>
                </a:highlight>
              </a:rPr>
              <a:t> prompts.</a:t>
            </a:r>
          </a:p>
          <a:p>
            <a:pPr marL="133350" indent="0">
              <a:buNone/>
            </a:pPr>
            <a:endParaRPr lang="en-US" sz="1000" dirty="0"/>
          </a:p>
          <a:p>
            <a:r>
              <a:rPr lang="en-US" sz="1000" b="1" dirty="0"/>
              <a:t>It gives more consistent labels.</a:t>
            </a:r>
          </a:p>
          <a:p>
            <a:pPr marL="133350" indent="0">
              <a:buNone/>
            </a:pPr>
            <a:r>
              <a:rPr lang="en-US" sz="1000" dirty="0"/>
              <a:t>          Few-Shot followed the labeling rules more closely and avoided extra, unnecessary tags.</a:t>
            </a:r>
          </a:p>
          <a:p>
            <a:pPr marL="133350" indent="0">
              <a:buNone/>
            </a:pPr>
            <a:endParaRPr lang="en-US" sz="1000" dirty="0"/>
          </a:p>
          <a:p>
            <a:r>
              <a:rPr lang="en-US" sz="1000" b="1" dirty="0"/>
              <a:t>It’s easier to maintain.</a:t>
            </a:r>
          </a:p>
          <a:p>
            <a:pPr marL="133350" indent="0">
              <a:buNone/>
            </a:pPr>
            <a:r>
              <a:rPr lang="en-US" sz="1000" dirty="0"/>
              <a:t>          You can change or fix behavior by updating examples instead of rewriting reasoning steps.</a:t>
            </a:r>
          </a:p>
          <a:p>
            <a:pPr marL="133350" indent="0">
              <a:buNone/>
            </a:pPr>
            <a:endParaRPr lang="en-US" sz="1000" dirty="0"/>
          </a:p>
          <a:p>
            <a:r>
              <a:rPr lang="en-US" sz="1000" b="1" dirty="0"/>
              <a:t>It’s faster and cheaper.</a:t>
            </a:r>
          </a:p>
          <a:p>
            <a:pPr marL="133350" indent="0">
              <a:buNone/>
            </a:pPr>
            <a:r>
              <a:rPr lang="en-US" sz="1000" dirty="0"/>
              <a:t>         Few-Shot prompts are shorter and don’t require extra reasoning, which reduces cost and response time.</a:t>
            </a:r>
          </a:p>
          <a:p>
            <a:pPr marL="133350" indent="0">
              <a:buNone/>
            </a:pPr>
            <a:endParaRPr lang="en-US" sz="1000" dirty="0"/>
          </a:p>
          <a:p>
            <a:r>
              <a:rPr lang="en-US" sz="1000" b="1" dirty="0"/>
              <a:t>It’s easier to debug.</a:t>
            </a:r>
          </a:p>
          <a:p>
            <a:pPr marL="133350" indent="0">
              <a:buNone/>
            </a:pPr>
            <a:r>
              <a:rPr lang="en-US" sz="1000" dirty="0"/>
              <a:t>         When something looks wrong, you can compare the output directly to the examples.</a:t>
            </a:r>
          </a:p>
          <a:p>
            <a:pPr marL="133350" indent="0">
              <a:buNone/>
            </a:pPr>
            <a:endParaRPr lang="en-US" sz="1000" dirty="0"/>
          </a:p>
          <a:p>
            <a:r>
              <a:rPr lang="en-US" sz="1000" b="1" dirty="0"/>
              <a:t>It matched the ground truth best.</a:t>
            </a:r>
          </a:p>
          <a:p>
            <a:pPr marL="133350" indent="0">
              <a:buNone/>
            </a:pPr>
            <a:r>
              <a:rPr lang="en-US" sz="1000" dirty="0"/>
              <a:t>          In this analysis, Few-Shot aligned most closely with the benchmark labels.</a:t>
            </a:r>
          </a:p>
        </p:txBody>
      </p:sp>
    </p:spTree>
    <p:extLst>
      <p:ext uri="{BB962C8B-B14F-4D97-AF65-F5344CB8AC3E}">
        <p14:creationId xmlns:p14="http://schemas.microsoft.com/office/powerpoint/2010/main" val="713789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Additional Observations</a:t>
            </a:r>
            <a:endParaRPr dirty="0">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813934"/>
          </a:xfrm>
          <a:prstGeom prst="rect">
            <a:avLst/>
          </a:prstGeom>
          <a:noFill/>
          <a:ln>
            <a:noFill/>
          </a:ln>
        </p:spPr>
        <p:txBody>
          <a:bodyPr spcFirstLastPara="1" wrap="square" lIns="91425" tIns="91425" rIns="91425" bIns="91425" anchor="t" anchorCtr="0">
            <a:noAutofit/>
          </a:bodyPr>
          <a:lstStyle/>
          <a:p>
            <a:pPr marL="133350" indent="0">
              <a:buNone/>
            </a:pPr>
            <a:r>
              <a:rPr lang="en-US" sz="1400" b="1" dirty="0"/>
              <a:t>1. Chain-of-Thought Increased Output Variability</a:t>
            </a:r>
          </a:p>
          <a:p>
            <a:r>
              <a:rPr lang="en-US" sz="1400" dirty="0"/>
              <a:t>When using CoT prompts, repeated executions with the same input and settings occasionally produced different outputs. This made it difficult to tract consistent results at times.</a:t>
            </a:r>
          </a:p>
          <a:p>
            <a:endParaRPr lang="en-US" sz="1400" dirty="0"/>
          </a:p>
          <a:p>
            <a:pPr marL="139700" lvl="0" indent="0" algn="l" rtl="0">
              <a:lnSpc>
                <a:spcPct val="115000"/>
              </a:lnSpc>
              <a:spcBef>
                <a:spcPts val="0"/>
              </a:spcBef>
              <a:spcAft>
                <a:spcPts val="0"/>
              </a:spcAft>
              <a:buClr>
                <a:schemeClr val="dk1"/>
              </a:buClr>
              <a:buSzPts val="1400"/>
              <a:buNone/>
            </a:pPr>
            <a:r>
              <a:rPr lang="en" sz="1400" b="1" dirty="0">
                <a:solidFill>
                  <a:schemeClr val="dk1"/>
                </a:solidFill>
                <a:latin typeface="Century Gothic"/>
                <a:ea typeface="Century Gothic"/>
                <a:cs typeface="Century Gothic"/>
                <a:sym typeface="Century Gothic"/>
              </a:rPr>
              <a:t>2. Issues with consistent formatted output results.</a:t>
            </a:r>
          </a:p>
          <a:p>
            <a:pPr marL="457200" lvl="0" indent="-317500" algn="l" rtl="0">
              <a:lnSpc>
                <a:spcPct val="115000"/>
              </a:lnSpc>
              <a:spcBef>
                <a:spcPts val="0"/>
              </a:spcBef>
              <a:spcAft>
                <a:spcPts val="0"/>
              </a:spcAft>
              <a:buClr>
                <a:schemeClr val="dk1"/>
              </a:buClr>
              <a:buSzPts val="1400"/>
              <a:buFont typeface="Century Gothic"/>
              <a:buChar char="●"/>
            </a:pPr>
            <a:r>
              <a:rPr lang="en-US" sz="1400" dirty="0">
                <a:solidFill>
                  <a:schemeClr val="dk1"/>
                </a:solidFill>
                <a:latin typeface="Century Gothic"/>
                <a:ea typeface="Century Gothic"/>
                <a:cs typeface="Century Gothic"/>
                <a:sym typeface="Century Gothic"/>
              </a:rPr>
              <a:t>Despite providing concise/exact instructions, Gemini still occasionally produced improperly formatted CSV output</a:t>
            </a:r>
          </a:p>
          <a:p>
            <a:pPr marL="457200" lvl="0" indent="-317500" algn="l" rtl="0">
              <a:lnSpc>
                <a:spcPct val="115000"/>
              </a:lnSpc>
              <a:spcBef>
                <a:spcPts val="0"/>
              </a:spcBef>
              <a:spcAft>
                <a:spcPts val="0"/>
              </a:spcAft>
              <a:buClr>
                <a:schemeClr val="dk1"/>
              </a:buClr>
              <a:buSzPts val="1400"/>
              <a:buFont typeface="Century Gothic"/>
              <a:buChar char="●"/>
            </a:pPr>
            <a:endParaRPr lang="en-US" sz="1400" dirty="0">
              <a:solidFill>
                <a:schemeClr val="dk1"/>
              </a:solidFill>
              <a:latin typeface="Century Gothic"/>
              <a:ea typeface="Century Gothic"/>
              <a:cs typeface="Century Gothic"/>
              <a:sym typeface="Century Gothic"/>
            </a:endParaRPr>
          </a:p>
          <a:p>
            <a:pPr marL="139700" lvl="0" indent="0" algn="l" rtl="0">
              <a:lnSpc>
                <a:spcPct val="115000"/>
              </a:lnSpc>
              <a:spcBef>
                <a:spcPts val="0"/>
              </a:spcBef>
              <a:spcAft>
                <a:spcPts val="0"/>
              </a:spcAft>
              <a:buClr>
                <a:schemeClr val="dk1"/>
              </a:buClr>
              <a:buSzPts val="1400"/>
              <a:buNone/>
            </a:pPr>
            <a:r>
              <a:rPr lang="en-US" sz="1400" b="1" dirty="0">
                <a:solidFill>
                  <a:schemeClr val="dk1"/>
                </a:solidFill>
                <a:latin typeface="Century Gothic"/>
                <a:ea typeface="Century Gothic"/>
                <a:cs typeface="Century Gothic"/>
                <a:sym typeface="Century Gothic"/>
              </a:rPr>
              <a:t>3. Incorrect Prompt Parsing.</a:t>
            </a:r>
          </a:p>
          <a:p>
            <a:pPr marL="425450" indent="-285750">
              <a:buClr>
                <a:schemeClr val="dk1"/>
              </a:buClr>
              <a:buSzPts val="1400"/>
            </a:pPr>
            <a:r>
              <a:rPr lang="en-US" sz="1400" dirty="0">
                <a:solidFill>
                  <a:schemeClr val="dk1"/>
                </a:solidFill>
                <a:latin typeface="Century Gothic"/>
                <a:ea typeface="Century Gothic"/>
                <a:cs typeface="Century Gothic"/>
                <a:sym typeface="Century Gothic"/>
              </a:rPr>
              <a:t>Gemini would sometimes indicate there were prompt structure/definition errors when there in fact were none.</a:t>
            </a:r>
          </a:p>
          <a:p>
            <a:pPr marL="139700" lvl="0" indent="0" algn="l" rtl="0">
              <a:lnSpc>
                <a:spcPct val="115000"/>
              </a:lnSpc>
              <a:spcBef>
                <a:spcPts val="0"/>
              </a:spcBef>
              <a:spcAft>
                <a:spcPts val="0"/>
              </a:spcAft>
              <a:buClr>
                <a:schemeClr val="dk1"/>
              </a:buClr>
              <a:buSzPts val="1400"/>
              <a:buNone/>
            </a:pPr>
            <a:endParaRPr lang="en-US" sz="1400" dirty="0">
              <a:solidFill>
                <a:schemeClr val="dk1"/>
              </a:solidFill>
              <a:latin typeface="Century Gothic"/>
              <a:ea typeface="Century Gothic"/>
              <a:cs typeface="Century Gothic"/>
              <a:sym typeface="Century Gothic"/>
            </a:endParaRPr>
          </a:p>
          <a:p>
            <a:pPr marL="139700" lvl="0" indent="0" algn="l" rtl="0">
              <a:lnSpc>
                <a:spcPct val="115000"/>
              </a:lnSpc>
              <a:spcBef>
                <a:spcPts val="0"/>
              </a:spcBef>
              <a:spcAft>
                <a:spcPts val="0"/>
              </a:spcAft>
              <a:buClr>
                <a:schemeClr val="dk1"/>
              </a:buClr>
              <a:buSzPts val="1400"/>
              <a:buNone/>
            </a:pPr>
            <a:r>
              <a:rPr lang="en-US" sz="1400" b="1" dirty="0">
                <a:solidFill>
                  <a:schemeClr val="dk1"/>
                </a:solidFill>
                <a:latin typeface="Century Gothic"/>
                <a:ea typeface="Century Gothic"/>
                <a:cs typeface="Century Gothic"/>
                <a:sym typeface="Century Gothic"/>
              </a:rPr>
              <a:t>4. Gemini is still very much a work in progress platform</a:t>
            </a:r>
            <a:r>
              <a:rPr lang="en-US" sz="1400" dirty="0">
                <a:solidFill>
                  <a:schemeClr val="dk1"/>
                </a:solidFill>
                <a:latin typeface="Century Gothic"/>
                <a:ea typeface="Century Gothic"/>
                <a:cs typeface="Century Gothic"/>
                <a:sym typeface="Century Gothic"/>
              </a:rPr>
              <a:t> </a:t>
            </a:r>
          </a:p>
          <a:p>
            <a:pPr marL="425450" indent="-285750">
              <a:buClr>
                <a:schemeClr val="dk1"/>
              </a:buClr>
              <a:buSzPts val="1400"/>
            </a:pPr>
            <a:r>
              <a:rPr lang="en-US" sz="1400" dirty="0">
                <a:solidFill>
                  <a:schemeClr val="dk1"/>
                </a:solidFill>
                <a:latin typeface="Century Gothic"/>
                <a:ea typeface="Century Gothic"/>
                <a:cs typeface="Century Gothic"/>
                <a:sym typeface="Century Gothic"/>
              </a:rPr>
              <a:t>Given the instabilities and inconsistencies I experienced Gemini is still an AI platform in development.</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dirty="0">
              <a:solidFill>
                <a:srgbClr val="666666"/>
              </a:solidFill>
              <a:latin typeface="Nunito"/>
              <a:ea typeface="Nunito"/>
              <a:cs typeface="Nunito"/>
              <a:sym typeface="Nuni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dirty="0">
              <a:solidFill>
                <a:schemeClr val="lt1"/>
              </a:solidFill>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48369C6-0CB8-9A32-3736-61B9280520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FEE1C06-7982-8158-E1FF-669313B52F5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F63ED6F-4728-191F-63B0-492AEC82B506}"/>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range from 22 minutes (Dallas) to 98 minutes (Yonkers) across the dataset. This is not a meaningful plot, since there is only one review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A91EEB3A-8ADF-D1FA-2107-D161B58000BC}"/>
              </a:ext>
            </a:extLst>
          </p:cNvPr>
          <p:cNvPicPr>
            <a:picLocks noChangeAspect="1"/>
          </p:cNvPicPr>
          <p:nvPr/>
        </p:nvPicPr>
        <p:blipFill>
          <a:blip r:embed="rId3"/>
          <a:stretch>
            <a:fillRect/>
          </a:stretch>
        </p:blipFill>
        <p:spPr>
          <a:xfrm>
            <a:off x="0" y="676348"/>
            <a:ext cx="9144000" cy="3395192"/>
          </a:xfrm>
          <a:prstGeom prst="rect">
            <a:avLst/>
          </a:prstGeom>
        </p:spPr>
      </p:pic>
    </p:spTree>
    <p:extLst>
      <p:ext uri="{BB962C8B-B14F-4D97-AF65-F5344CB8AC3E}">
        <p14:creationId xmlns:p14="http://schemas.microsoft.com/office/powerpoint/2010/main" val="1957589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E12486-E29D-893C-4681-24700C842FB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0E3C28B-880B-1B20-F8CC-308F601E1B2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8BE25794-F82E-9D94-4EC9-D2635BEF3D5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Each city has exactly one review, with sentiment evenly distributed across Positive (blue), Negative (coral), and Neutral (gray) This is not a meaningful plot, since there is only one data point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E9A6E9-ABEF-A1DB-31A3-FD28C58F80AA}"/>
              </a:ext>
            </a:extLst>
          </p:cNvPr>
          <p:cNvPicPr>
            <a:picLocks noChangeAspect="1"/>
          </p:cNvPicPr>
          <p:nvPr/>
        </p:nvPicPr>
        <p:blipFill>
          <a:blip r:embed="rId3"/>
          <a:stretch>
            <a:fillRect/>
          </a:stretch>
        </p:blipFill>
        <p:spPr>
          <a:xfrm>
            <a:off x="0" y="750400"/>
            <a:ext cx="9144000" cy="3395192"/>
          </a:xfrm>
          <a:prstGeom prst="rect">
            <a:avLst/>
          </a:prstGeom>
        </p:spPr>
      </p:pic>
    </p:spTree>
    <p:extLst>
      <p:ext uri="{BB962C8B-B14F-4D97-AF65-F5344CB8AC3E}">
        <p14:creationId xmlns:p14="http://schemas.microsoft.com/office/powerpoint/2010/main" val="1490524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CE77EDB-556E-A613-E62F-89A292C84D7B}"/>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BB6E15BC-61D2-DCBD-314E-EDC06FB1598E}"/>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77D7512-230F-7E04-EF75-6B29EEB78010}"/>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Negative reviews have significantly longer delivery times (median 78 min) compared to Positive reviews (median 32 min), with Neutral reviews falling in between (median 52 min). Delivery time is a strong driver of customer sentiment; longer waits lead to negative feedback.</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D5A5C9DA-3BB3-7EC9-F3FD-87B2180FD68E}"/>
              </a:ext>
            </a:extLst>
          </p:cNvPr>
          <p:cNvPicPr>
            <a:picLocks noChangeAspect="1"/>
          </p:cNvPicPr>
          <p:nvPr/>
        </p:nvPicPr>
        <p:blipFill>
          <a:blip r:embed="rId3"/>
          <a:stretch>
            <a:fillRect/>
          </a:stretch>
        </p:blipFill>
        <p:spPr>
          <a:xfrm>
            <a:off x="1171670" y="731351"/>
            <a:ext cx="5410980" cy="3227986"/>
          </a:xfrm>
          <a:prstGeom prst="rect">
            <a:avLst/>
          </a:prstGeom>
        </p:spPr>
      </p:pic>
    </p:spTree>
    <p:extLst>
      <p:ext uri="{BB962C8B-B14F-4D97-AF65-F5344CB8AC3E}">
        <p14:creationId xmlns:p14="http://schemas.microsoft.com/office/powerpoint/2010/main" val="2728173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ADCB1B-DDFB-9681-53CC-DC2DFD61EA3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753BD4D-6C72-9D78-A036-4CC58342AD9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0D1A88C-53B7-E20D-9BC2-2548D5E96B65}"/>
              </a:ext>
            </a:extLst>
          </p:cNvPr>
          <p:cNvSpPr txBox="1">
            <a:spLocks noGrp="1"/>
          </p:cNvSpPr>
          <p:nvPr>
            <p:ph type="body" idx="1"/>
          </p:nvPr>
        </p:nvSpPr>
        <p:spPr>
          <a:xfrm>
            <a:off x="202550" y="3705726"/>
            <a:ext cx="8629800" cy="1101722"/>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tags show similar delivery time distributions, indicating these are mentioned across all delivery speeds. Price was tagged in only one review (~62 min), while Packaging shows a wide range with a higher median, suggesting packaging issues are more noticeable during longer deliveries (People more critical when they are already annoyed about a late delivery).</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B30EF3B7-12AF-E037-DF86-78C4729359FF}"/>
              </a:ext>
            </a:extLst>
          </p:cNvPr>
          <p:cNvPicPr>
            <a:picLocks noChangeAspect="1"/>
          </p:cNvPicPr>
          <p:nvPr/>
        </p:nvPicPr>
        <p:blipFill>
          <a:blip r:embed="rId3"/>
          <a:stretch>
            <a:fillRect/>
          </a:stretch>
        </p:blipFill>
        <p:spPr>
          <a:xfrm>
            <a:off x="808379" y="641975"/>
            <a:ext cx="6537941" cy="3244226"/>
          </a:xfrm>
          <a:prstGeom prst="rect">
            <a:avLst/>
          </a:prstGeom>
        </p:spPr>
      </p:pic>
    </p:spTree>
    <p:extLst>
      <p:ext uri="{BB962C8B-B14F-4D97-AF65-F5344CB8AC3E}">
        <p14:creationId xmlns:p14="http://schemas.microsoft.com/office/powerpoint/2010/main" val="3218541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66784D5-4A75-66DE-0341-537D18427397}"/>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1315927-B3ED-6BDB-5B7A-904CCD81760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BC033-6E58-152B-F16F-3A3474C1B0DC}"/>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are the most frequently tagged, with Positive reviews having the highest counts across all three. Price and Packaging are rarely tagged, with only 1 and 6 total mentions respectively</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617422E3-02AB-1491-02BC-A4B83F4DF58C}"/>
              </a:ext>
            </a:extLst>
          </p:cNvPr>
          <p:cNvPicPr>
            <a:picLocks noChangeAspect="1"/>
          </p:cNvPicPr>
          <p:nvPr/>
        </p:nvPicPr>
        <p:blipFill>
          <a:blip r:embed="rId3"/>
          <a:stretch>
            <a:fillRect/>
          </a:stretch>
        </p:blipFill>
        <p:spPr>
          <a:xfrm>
            <a:off x="759566" y="603604"/>
            <a:ext cx="6635567" cy="3292670"/>
          </a:xfrm>
          <a:prstGeom prst="rect">
            <a:avLst/>
          </a:prstGeom>
        </p:spPr>
      </p:pic>
    </p:spTree>
    <p:extLst>
      <p:ext uri="{BB962C8B-B14F-4D97-AF65-F5344CB8AC3E}">
        <p14:creationId xmlns:p14="http://schemas.microsoft.com/office/powerpoint/2010/main" val="2820734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0DB26E37-28ED-58BD-434B-E10A3F6E2AB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2CC1FB83-9C6E-90E1-3B0C-1A819E7DD2E5}"/>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111304CE-2003-0685-0BD1-C70D430782A4}"/>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are right-skewed with most orders arriving between 25-40 minutes, and a median of 44.5 minutes. The mean (48.7 min) is higher than the median, indicating some longer deliveries are pulling the average up.</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4FC79A9-55F1-6859-486D-8E465F72521D}"/>
              </a:ext>
            </a:extLst>
          </p:cNvPr>
          <p:cNvPicPr>
            <a:picLocks noChangeAspect="1"/>
          </p:cNvPicPr>
          <p:nvPr/>
        </p:nvPicPr>
        <p:blipFill>
          <a:blip r:embed="rId3"/>
          <a:stretch>
            <a:fillRect/>
          </a:stretch>
        </p:blipFill>
        <p:spPr>
          <a:xfrm>
            <a:off x="907888" y="750803"/>
            <a:ext cx="6338923" cy="3145471"/>
          </a:xfrm>
          <a:prstGeom prst="rect">
            <a:avLst/>
          </a:prstGeom>
        </p:spPr>
      </p:pic>
    </p:spTree>
    <p:extLst>
      <p:ext uri="{BB962C8B-B14F-4D97-AF65-F5344CB8AC3E}">
        <p14:creationId xmlns:p14="http://schemas.microsoft.com/office/powerpoint/2010/main" val="270225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a:solidFill>
                  <a:schemeClr val="dk1"/>
                </a:solidFill>
                <a:latin typeface="Century Gothic"/>
                <a:ea typeface="Century Gothic"/>
                <a:cs typeface="Century Gothic"/>
                <a:sym typeface="Century Gothic"/>
              </a:rPr>
              <a:t>Delivery_Times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dirty="0"/>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C1BB093-1760-1006-DBB0-61AFF7C659E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9B15ABEC-A728-BBFB-77B9-4D80F1EA96B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A0A6AB66-7AE8-F0E1-C1CB-7924CAD5368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The three sentiment categories show clearly separated delivery time distributions—Positive reviews peak around 30 minutes, Neutral around 50 minutes, and Negative around 75-80 minutes. This demonstrates a strong relationship between delivery time and customer sentiment, with minimal overlap between categories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2C4B13D6-08AA-5893-9C60-B2518DAAB212}"/>
              </a:ext>
            </a:extLst>
          </p:cNvPr>
          <p:cNvPicPr>
            <a:picLocks noChangeAspect="1"/>
          </p:cNvPicPr>
          <p:nvPr/>
        </p:nvPicPr>
        <p:blipFill>
          <a:blip r:embed="rId3"/>
          <a:stretch>
            <a:fillRect/>
          </a:stretch>
        </p:blipFill>
        <p:spPr>
          <a:xfrm>
            <a:off x="784134" y="676348"/>
            <a:ext cx="6586431" cy="3268288"/>
          </a:xfrm>
          <a:prstGeom prst="rect">
            <a:avLst/>
          </a:prstGeom>
        </p:spPr>
      </p:pic>
    </p:spTree>
    <p:extLst>
      <p:ext uri="{BB962C8B-B14F-4D97-AF65-F5344CB8AC3E}">
        <p14:creationId xmlns:p14="http://schemas.microsoft.com/office/powerpoint/2010/main" val="2478459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834716"/>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following is the Few-Shot Prompt definition that produced results that had zero discrepancies with the Ground Truth dataset. </a:t>
            </a:r>
            <a:r>
              <a:rPr lang="en-US" sz="1200" b="1" dirty="0">
                <a:highlight>
                  <a:srgbClr val="FFFF00"/>
                </a:highlight>
              </a:rPr>
              <a:t>This is the best performing prompt model that I chose.</a:t>
            </a:r>
          </a:p>
          <a:p>
            <a:pPr marL="133350" indent="0">
              <a:buNone/>
            </a:pPr>
            <a:endParaRPr lang="en-US" sz="1200" b="1" dirty="0"/>
          </a:p>
          <a:p>
            <a:pPr marL="133350" indent="0">
              <a:buNone/>
            </a:pPr>
            <a:r>
              <a:rPr lang="en-US" sz="1200" b="1" dirty="0"/>
              <a:t>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Customer_ID</a:t>
            </a:r>
          </a:p>
          <a:p>
            <a:pPr lvl="0"/>
            <a:r>
              <a:rPr lang="en-US" sz="1000" dirty="0"/>
              <a:t>City</a:t>
            </a:r>
          </a:p>
          <a:p>
            <a:pPr lvl="0"/>
            <a:r>
              <a:rPr lang="en-US" sz="1000" dirty="0"/>
              <a:t>Delivery_Time</a:t>
            </a:r>
          </a:p>
          <a:p>
            <a:pPr lvl="0"/>
            <a:r>
              <a:rPr lang="en-US" sz="1000" dirty="0"/>
              <a:t>Review</a:t>
            </a:r>
          </a:p>
          <a:p>
            <a:pPr lvl="0"/>
            <a:r>
              <a:rPr lang="en-US" sz="1000" dirty="0"/>
              <a:t>Category: Classify as exactly one of: Positive, Negative, or Neutral</a:t>
            </a:r>
          </a:p>
          <a:p>
            <a:pPr lvl="0"/>
            <a:r>
              <a:rPr lang="en-US" sz="1000" dirty="0"/>
              <a:t>Tags: Select ALL applicable tags from the list above.</a:t>
            </a:r>
          </a:p>
          <a:p>
            <a:pPr lvl="0"/>
            <a:r>
              <a:rPr lang="en-US" sz="1000" dirty="0"/>
              <a:t>Suggested_Action: Provide ONE specific, actionable business recommendation (10 words max) </a:t>
            </a:r>
          </a:p>
          <a:p>
            <a:pPr lvl="0"/>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Customer_ID, City, Delivery_Time, Review, Category, Tags, Suggested_Action, Confidence</a:t>
            </a:r>
          </a:p>
          <a:p>
            <a:pPr marL="133350" indent="0">
              <a:buNone/>
            </a:pPr>
            <a:r>
              <a:rPr lang="en-US" sz="1000" b="1" dirty="0"/>
              <a:t>Rules:</a:t>
            </a:r>
            <a:endParaRPr lang="en-US" sz="1000" dirty="0"/>
          </a:p>
          <a:p>
            <a:pPr lvl="0"/>
            <a:r>
              <a:rPr lang="en-US" sz="1000" dirty="0"/>
              <a:t>Wrap Tags in quotes</a:t>
            </a:r>
          </a:p>
          <a:p>
            <a:pPr lvl="0"/>
            <a:r>
              <a:rPr lang="en-US" sz="1000" dirty="0"/>
              <a:t>Wrap Suggested_Action in quotes</a:t>
            </a:r>
          </a:p>
          <a:p>
            <a:pPr lvl="0"/>
            <a:r>
              <a:rPr lang="en-US" sz="1000" dirty="0"/>
              <a:t>Suggested_Action: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thai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94</a:t>
            </a:fld>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8494</TotalTime>
  <Words>11567</Words>
  <Application>Microsoft Office PowerPoint</Application>
  <PresentationFormat>On-screen Show (16:9)</PresentationFormat>
  <Paragraphs>800</Paragraphs>
  <Slides>94</Slides>
  <Notes>91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94</vt:i4>
      </vt:variant>
    </vt:vector>
  </HeadingPairs>
  <TitlesOfParts>
    <vt:vector size="104"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Best Performing Models Comparison</vt:lpstr>
      <vt:lpstr>Best Performing Models Comparison</vt:lpstr>
      <vt:lpstr>Best Performing Models Comparison</vt:lpstr>
      <vt:lpstr>Best Performing Models Comparison (Full Dataset)</vt:lpstr>
      <vt:lpstr>Best Performing Models Comparison (Full Dataset)</vt:lpstr>
      <vt:lpstr>Best Performing Models – Category Comparison</vt:lpstr>
      <vt:lpstr>Best Performing Models – Category Comparison</vt:lpstr>
      <vt:lpstr>Best Performing Models – Category Comparison</vt:lpstr>
      <vt:lpstr>Best Performing Models – Tags Comparison</vt:lpstr>
      <vt:lpstr>Best Performing Models – Tags Comparison</vt:lpstr>
      <vt:lpstr>Few-Shot Few-Shot Cot Comparison Results</vt:lpstr>
      <vt:lpstr>Few-Shot Few-Shot Cot Comparison Results</vt:lpstr>
      <vt:lpstr>Few-Shot Few-Shot Cot Comparison Results</vt:lpstr>
      <vt:lpstr>Few-Shot Few-Shot Cot Comparison Results</vt:lpstr>
      <vt:lpstr>Few-Shot Few-Shot Cot Comparison Results</vt:lpstr>
      <vt:lpstr>Additional Observations</vt:lpstr>
      <vt:lpstr>APPENDIX</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Entire Few-Shot Prompt with Zero (0) Discrepancies</vt:lpstr>
      <vt:lpstr>Entire Few-Shot Prompt with Zero (0) Discrepancies</vt:lpstr>
      <vt:lpstr>Entire Few-Shot Prompt with Zero (0) Discrepancies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359</cp:revision>
  <dcterms:modified xsi:type="dcterms:W3CDTF">2026-01-05T04:24:04Z</dcterms:modified>
</cp:coreProperties>
</file>